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1F98-1F56-40C6-8464-B149519CA49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2995E-B6AB-4A51-8F29-CE08625A72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1F98-1F56-40C6-8464-B149519CA49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2995E-B6AB-4A51-8F29-CE08625A72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D2995E-B6AB-4A51-8F29-CE08625A72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1F98-1F56-40C6-8464-B149519CA49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1F98-1F56-40C6-8464-B149519CA49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D2995E-B6AB-4A51-8F29-CE08625A72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1F98-1F56-40C6-8464-B149519CA49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2995E-B6AB-4A51-8F29-CE08625A72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4341F98-1F56-40C6-8464-B149519CA49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2995E-B6AB-4A51-8F29-CE08625A72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1F98-1F56-40C6-8464-B149519CA49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D2995E-B6AB-4A51-8F29-CE08625A72A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1F98-1F56-40C6-8464-B149519CA49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D2995E-B6AB-4A51-8F29-CE08625A7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1F98-1F56-40C6-8464-B149519CA49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D2995E-B6AB-4A51-8F29-CE08625A7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2995E-B6AB-4A51-8F29-CE08625A72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1F98-1F56-40C6-8464-B149519CA49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D2995E-B6AB-4A51-8F29-CE08625A72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341F98-1F56-40C6-8464-B149519CA49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4341F98-1F56-40C6-8464-B149519CA49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2995E-B6AB-4A51-8F29-CE08625A72A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429000"/>
            <a:ext cx="6400800" cy="1752600"/>
          </a:xfrm>
        </p:spPr>
        <p:txBody>
          <a:bodyPr/>
          <a:lstStyle/>
          <a:p>
            <a:r>
              <a:rPr lang="en-US" dirty="0" smtClean="0"/>
              <a:t>                              </a:t>
            </a:r>
            <a:r>
              <a:rPr lang="en-US" dirty="0" err="1" smtClean="0"/>
              <a:t>Dr.Shaigan</a:t>
            </a:r>
            <a:r>
              <a:rPr lang="en-US" dirty="0" smtClean="0"/>
              <a:t> </a:t>
            </a:r>
            <a:r>
              <a:rPr lang="en-US" dirty="0" err="1" smtClean="0"/>
              <a:t>Amin</a:t>
            </a:r>
            <a:endParaRPr lang="en-US" dirty="0" smtClean="0"/>
          </a:p>
          <a:p>
            <a:r>
              <a:rPr lang="en-US" dirty="0" smtClean="0"/>
              <a:t>                           Assistant Professor</a:t>
            </a:r>
          </a:p>
          <a:p>
            <a:r>
              <a:rPr lang="en-US" dirty="0" smtClean="0"/>
              <a:t>           Punjab College of Education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/>
          <a:lstStyle/>
          <a:p>
            <a:r>
              <a:rPr lang="en-US" dirty="0" smtClean="0"/>
              <a:t>INCLUSIVE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At least one study examined the lack of individualized services provided for students with IEPs when placed in an inclusive </a:t>
            </a:r>
            <a:r>
              <a:rPr lang="en-US" dirty="0" err="1" smtClean="0"/>
              <a:t>rether</a:t>
            </a:r>
            <a:r>
              <a:rPr lang="en-US" dirty="0" smtClean="0"/>
              <a:t> than mainstreamed environment.</a:t>
            </a:r>
          </a:p>
          <a:p>
            <a:pPr algn="just"/>
            <a:r>
              <a:rPr lang="en-US" dirty="0" smtClean="0"/>
              <a:t>Some researchers have maintained school districts neglect to prepare general education staff for students with special needs, thus preventing any achievement.</a:t>
            </a:r>
          </a:p>
          <a:p>
            <a:pPr algn="just"/>
            <a:r>
              <a:rPr lang="en-US" dirty="0" smtClean="0"/>
              <a:t>More, school districts often expound an inclusive philosophy reasons, and do away with any valuable pull-out services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Inclusion is viewed by some as a practice philosophically attractive yet impractical. Studies have not corroborated the proposed advantages of full or partial inclusion.</a:t>
            </a:r>
          </a:p>
          <a:p>
            <a:pPr algn="just"/>
            <a:r>
              <a:rPr lang="en-US" dirty="0" smtClean="0"/>
              <a:t>Moreover, “push in” servicing does not allow students with moderate to severe disabilities individualized instruction in a resource room, from which many show considerable benefit in both learning and emotional development.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71800"/>
            <a:ext cx="6400800" cy="23622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All students, regardless of any challenges they may have ,are placed in age-appropriate general education classes that are in their own neighborhood schools to receive high –quality instruction ,interventions , and supports that enable them to meet success in the core curriculum </a:t>
            </a:r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WHAT IS INCLUSIVE EDUCATION?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Enable each student to fully participate in the learning environment that is designed for all and is shared with peers.</a:t>
            </a:r>
          </a:p>
          <a:p>
            <a:r>
              <a:rPr lang="en-US" dirty="0" smtClean="0"/>
              <a:t>Provide a positive climate, promote a sense of belonging and ensure student progress toward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appropriate personal, </a:t>
            </a:r>
            <a:r>
              <a:rPr lang="en-US" dirty="0" err="1" smtClean="0"/>
              <a:t>social,emotional</a:t>
            </a:r>
            <a:r>
              <a:rPr lang="en-US" dirty="0" smtClean="0"/>
              <a:t> and academic goals.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INCLUSIVE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Inclusive systems provide a better quality education</a:t>
            </a:r>
          </a:p>
          <a:p>
            <a:r>
              <a:rPr lang="en-US" dirty="0" smtClean="0"/>
              <a:t>School provide the context for a child’s first relationship with the world outside their families , enabling the development of social relationship</a:t>
            </a:r>
          </a:p>
          <a:p>
            <a:r>
              <a:rPr lang="en-US" dirty="0" smtClean="0"/>
              <a:t>Respect and understanding grow when students of diverse abilities and backgrounds play, socialize ,and learn together.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BASIC ELEMENTS OF INCLUSIVE EDUCATION?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of teaching assistant or </a:t>
            </a:r>
            <a:r>
              <a:rPr lang="en-US" dirty="0" err="1" smtClean="0"/>
              <a:t>specialists:A</a:t>
            </a:r>
            <a:r>
              <a:rPr lang="en-US" dirty="0" smtClean="0"/>
              <a:t> specialist who help teachers address the needs of all students and who pulls students out of class to work with them individually.</a:t>
            </a:r>
          </a:p>
          <a:p>
            <a:r>
              <a:rPr lang="en-US" dirty="0" smtClean="0"/>
              <a:t>Inclusive Curriculum: An inclusive curriculum includes locally relevant themes and contributions by marginalized and minority groups.</a:t>
            </a:r>
          </a:p>
          <a:p>
            <a:r>
              <a:rPr lang="en-US" dirty="0" smtClean="0"/>
              <a:t>Parental involvement: Most schools strive for some level of parental involvement, but it is often limited to emails home and occasional parent-teacher conferences.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Ensure that education have the training, flexibility , and resources to teach.</a:t>
            </a:r>
          </a:p>
          <a:p>
            <a:r>
              <a:rPr lang="en-US" dirty="0" smtClean="0"/>
              <a:t>Ensure that kindergartens and schools receive adequate and sustainable financial support so that all activities and services are fully inclusive.</a:t>
            </a:r>
          </a:p>
          <a:p>
            <a:r>
              <a:rPr lang="en-US" dirty="0" smtClean="0"/>
              <a:t>Empower parents to assert their children’s right to education.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INCLUSIVE EDUCATION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Making education inclusive is not a cost-cutting measure . Governments must be prepared to invest substantial resources at the outset on system reform such as teacher and staff training ; improvement infrastructure, learning materials ,and  equipment ;and revising curricula.</a:t>
            </a:r>
          </a:p>
          <a:p>
            <a:r>
              <a:rPr lang="en-US" dirty="0" smtClean="0"/>
              <a:t>Funding mechanisms must be reformed so that schools that enroll students with special needs receive the necessary additional financial resources . When students move from special schools to mainstream schools , the funding should also follow.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DETERMINE THE SUCCESS OF INCLUSIVE CLASSROOMS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Collaboration between general and special educators</a:t>
            </a:r>
          </a:p>
          <a:p>
            <a:pPr algn="just"/>
            <a:r>
              <a:rPr lang="en-US" dirty="0" smtClean="0"/>
              <a:t>Family – school partnerships</a:t>
            </a:r>
          </a:p>
          <a:p>
            <a:pPr algn="just"/>
            <a:r>
              <a:rPr lang="en-US" dirty="0" smtClean="0"/>
              <a:t>Integrated service delivery</a:t>
            </a:r>
          </a:p>
          <a:p>
            <a:pPr algn="just"/>
            <a:r>
              <a:rPr lang="en-US" dirty="0" smtClean="0"/>
              <a:t>Ongoing training and staff development</a:t>
            </a:r>
          </a:p>
          <a:p>
            <a:pPr algn="just"/>
            <a:r>
              <a:rPr lang="en-US" dirty="0" smtClean="0"/>
              <a:t>Leadership of teachers and administrators</a:t>
            </a:r>
          </a:p>
          <a:p>
            <a:pPr algn="just"/>
            <a:r>
              <a:rPr lang="en-US" dirty="0" smtClean="0"/>
              <a:t>Well– constructed plans that identify specific accommodations, modifications and goals for each student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Critics of full and partial inclusion educators , administrators and parents.</a:t>
            </a:r>
          </a:p>
          <a:p>
            <a:pPr algn="just"/>
            <a:r>
              <a:rPr lang="en-US" dirty="0" smtClean="0"/>
              <a:t>Full and partial inclusion approaches neglect to acknowledge the fact that most students with significant special needs require individualized instruction or highly controlled environments.</a:t>
            </a:r>
          </a:p>
          <a:p>
            <a:pPr algn="just"/>
            <a:r>
              <a:rPr lang="en-US" dirty="0" smtClean="0"/>
              <a:t>A child with serious inattention problems may be unable to focus in a classroom that contains twenty or more active children.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240</TotalTime>
  <Words>613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INCLUSIVE EDUCATION</vt:lpstr>
      <vt:lpstr>WHAT IS INCLUSIVE EDUCATION?</vt:lpstr>
      <vt:lpstr>BENEFITS FOR STUDENTS</vt:lpstr>
      <vt:lpstr>IMPORTANCE OF INCLUSIVE EDUCATION</vt:lpstr>
      <vt:lpstr>WHAT ARE THE BASIC ELEMENTS OF INCLUSIVE EDUCATION?</vt:lpstr>
      <vt:lpstr>Slide 6</vt:lpstr>
      <vt:lpstr>IS INCLUSIVE EDUCATION EXPENSIVE?</vt:lpstr>
      <vt:lpstr>FACTORS DETERMINE THE SUCCESS OF INCLUSIVE CLASSROOMS</vt:lpstr>
      <vt:lpstr>CRITICISMS</vt:lpstr>
      <vt:lpstr>Slide 10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EDUCATION</dc:title>
  <dc:creator>HP</dc:creator>
  <cp:lastModifiedBy>HP</cp:lastModifiedBy>
  <cp:revision>39</cp:revision>
  <dcterms:created xsi:type="dcterms:W3CDTF">2023-05-31T03:58:51Z</dcterms:created>
  <dcterms:modified xsi:type="dcterms:W3CDTF">2023-05-31T07:59:37Z</dcterms:modified>
</cp:coreProperties>
</file>